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9" r:id="rId3"/>
    <p:sldId id="257" r:id="rId4"/>
    <p:sldId id="260" r:id="rId5"/>
    <p:sldId id="263" r:id="rId6"/>
    <p:sldId id="262" r:id="rId7"/>
    <p:sldId id="267" r:id="rId8"/>
    <p:sldId id="266" r:id="rId9"/>
    <p:sldId id="270" r:id="rId10"/>
    <p:sldId id="268" r:id="rId11"/>
    <p:sldId id="277" r:id="rId12"/>
    <p:sldId id="278" r:id="rId13"/>
    <p:sldId id="279" r:id="rId14"/>
    <p:sldId id="282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active-mama.com/lepbuk-kak-novejshij-sposob-sistematizacii-znanij.html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лЛЕОПБ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onk-88.com/data_images/579d2b46795f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87624" y="908720"/>
            <a:ext cx="70567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ЛЭПБУК – </a:t>
            </a:r>
          </a:p>
          <a:p>
            <a:pPr algn="ctr"/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КАК СРЕДСТВО </a:t>
            </a:r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СОЦИАЛЬНО-КОММУНИКАТИВНОГО РАЗВИТИЯ </a:t>
            </a:r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ДОШКОЛЬНИКА</a:t>
            </a:r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  <a:endParaRPr lang="ru-RU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5013176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/>
              <a:t>Подготовила: воспитатель МКДОУ №195 </a:t>
            </a:r>
          </a:p>
          <a:p>
            <a:pPr algn="r"/>
            <a:endParaRPr lang="ru-RU" sz="1600" b="1" dirty="0" smtClean="0"/>
          </a:p>
          <a:p>
            <a:pPr algn="r"/>
            <a:r>
              <a:rPr lang="ru-RU" sz="1600" b="1" dirty="0" smtClean="0"/>
              <a:t>ДОЛЕНКО ЮЛИЯ ВАЛЕРЬЕВНА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onk-88.com/data_images/579d2b46795f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Vladimir\Desktop\лепб\IMG_24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2073" y="696119"/>
            <a:ext cx="4635897" cy="3476923"/>
          </a:xfrm>
          <a:prstGeom prst="rect">
            <a:avLst/>
          </a:prstGeom>
          <a:noFill/>
        </p:spPr>
      </p:pic>
      <p:pic>
        <p:nvPicPr>
          <p:cNvPr id="3075" name="Picture 3" descr="C:\Users\Vladimir\Desktop\лепб\IMG_2418.JPG"/>
          <p:cNvPicPr>
            <a:picLocks noChangeAspect="1" noChangeArrowheads="1"/>
          </p:cNvPicPr>
          <p:nvPr/>
        </p:nvPicPr>
        <p:blipFill>
          <a:blip r:embed="rId4" cstate="print"/>
          <a:srcRect r="10246" b="10113"/>
          <a:stretch>
            <a:fillRect/>
          </a:stretch>
        </p:blipFill>
        <p:spPr bwMode="auto">
          <a:xfrm rot="5400000">
            <a:off x="4673124" y="735588"/>
            <a:ext cx="3816423" cy="2866544"/>
          </a:xfrm>
          <a:prstGeom prst="rect">
            <a:avLst/>
          </a:prstGeom>
          <a:noFill/>
        </p:spPr>
      </p:pic>
      <p:pic>
        <p:nvPicPr>
          <p:cNvPr id="3077" name="Picture 5" descr="C:\Users\Vladimir\Desktop\лепб\IMG_24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717032"/>
            <a:ext cx="3583947" cy="2687960"/>
          </a:xfrm>
          <a:prstGeom prst="rect">
            <a:avLst/>
          </a:prstGeom>
          <a:noFill/>
        </p:spPr>
      </p:pic>
      <p:pic>
        <p:nvPicPr>
          <p:cNvPr id="3078" name="Picture 6" descr="C:\Users\Vladimir\Desktop\лепб\IMG_23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3717032"/>
            <a:ext cx="3631952" cy="27239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onk-88.com/data_images/579d2b46795f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Vladimir\Desktop\лепб\IMG_2409.JPG"/>
          <p:cNvPicPr>
            <a:picLocks noChangeAspect="1" noChangeArrowheads="1"/>
          </p:cNvPicPr>
          <p:nvPr/>
        </p:nvPicPr>
        <p:blipFill>
          <a:blip r:embed="rId3" cstate="print"/>
          <a:srcRect l="5704"/>
          <a:stretch>
            <a:fillRect/>
          </a:stretch>
        </p:blipFill>
        <p:spPr bwMode="auto">
          <a:xfrm rot="5400000">
            <a:off x="24932" y="1207316"/>
            <a:ext cx="5733424" cy="4560168"/>
          </a:xfrm>
          <a:prstGeom prst="rect">
            <a:avLst/>
          </a:prstGeom>
          <a:noFill/>
        </p:spPr>
      </p:pic>
      <p:pic>
        <p:nvPicPr>
          <p:cNvPr id="4100" name="Picture 4" descr="C:\Users\Vladimir\Desktop\лепб\IMG_23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76672"/>
            <a:ext cx="4064000" cy="3048000"/>
          </a:xfrm>
          <a:prstGeom prst="rect">
            <a:avLst/>
          </a:prstGeom>
          <a:noFill/>
        </p:spPr>
      </p:pic>
      <p:pic>
        <p:nvPicPr>
          <p:cNvPr id="4101" name="Picture 5" descr="C:\Users\Vladimir\Desktop\лепб\IMG_23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501008"/>
            <a:ext cx="3847976" cy="2885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onk-88.com/data_images/579d2b46795f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3" descr="C:\Users\Vladimir\Desktop\лепб\IMG_2408.JPG"/>
          <p:cNvPicPr>
            <a:picLocks noChangeAspect="1" noChangeArrowheads="1"/>
          </p:cNvPicPr>
          <p:nvPr/>
        </p:nvPicPr>
        <p:blipFill>
          <a:blip r:embed="rId3" cstate="print"/>
          <a:srcRect l="37597"/>
          <a:stretch>
            <a:fillRect/>
          </a:stretch>
        </p:blipFill>
        <p:spPr bwMode="auto">
          <a:xfrm rot="5400000">
            <a:off x="1036288" y="123952"/>
            <a:ext cx="4208016" cy="5057472"/>
          </a:xfrm>
          <a:prstGeom prst="rect">
            <a:avLst/>
          </a:prstGeom>
          <a:noFill/>
        </p:spPr>
      </p:pic>
      <p:pic>
        <p:nvPicPr>
          <p:cNvPr id="8" name="Picture 2" descr="C:\Users\Vladimir\Desktop\лепб\IMG_2403.JPG"/>
          <p:cNvPicPr>
            <a:picLocks noChangeAspect="1" noChangeArrowheads="1"/>
          </p:cNvPicPr>
          <p:nvPr/>
        </p:nvPicPr>
        <p:blipFill>
          <a:blip r:embed="rId4" cstate="print"/>
          <a:srcRect l="32146"/>
          <a:stretch>
            <a:fillRect/>
          </a:stretch>
        </p:blipFill>
        <p:spPr bwMode="auto">
          <a:xfrm rot="5400000">
            <a:off x="4147633" y="1621120"/>
            <a:ext cx="4248471" cy="46958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onk-88.com/data_images/579d2b46795f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7" name="Picture 3" descr="C:\Users\Vladimir\Desktop\лепб\IMG_23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48680"/>
            <a:ext cx="5000104" cy="3750078"/>
          </a:xfrm>
          <a:prstGeom prst="rect">
            <a:avLst/>
          </a:prstGeom>
          <a:noFill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052736"/>
            <a:ext cx="389992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284984"/>
            <a:ext cx="4223115" cy="3167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11560" y="4725144"/>
            <a:ext cx="30963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/>
              <a:t>Лэпбук</a:t>
            </a:r>
            <a:r>
              <a:rPr lang="ru-RU" sz="2800" b="1" dirty="0" smtClean="0"/>
              <a:t> в центре музыкального развития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onk-88.com/data_images/579d2b46795f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C:\Users\Vladimir\Desktop\лепб\IMG_23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48680"/>
            <a:ext cx="4832085" cy="36240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24128" y="764704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Лэпбук</a:t>
            </a:r>
            <a:r>
              <a:rPr lang="ru-RU" sz="2400" b="1" dirty="0" smtClean="0"/>
              <a:t> в  </a:t>
            </a:r>
          </a:p>
          <a:p>
            <a:pPr algn="ctr"/>
            <a:r>
              <a:rPr lang="ru-RU" sz="2400" b="1" dirty="0" smtClean="0"/>
              <a:t>«Уголке безопасности»</a:t>
            </a:r>
            <a:endParaRPr lang="ru-RU" sz="2400" b="1" dirty="0"/>
          </a:p>
        </p:txBody>
      </p:sp>
      <p:pic>
        <p:nvPicPr>
          <p:cNvPr id="7171" name="Picture 3" descr="C:\Users\Vladimir\Desktop\лепб\IMG_23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36912"/>
            <a:ext cx="3919983" cy="2939987"/>
          </a:xfrm>
          <a:prstGeom prst="rect">
            <a:avLst/>
          </a:prstGeom>
          <a:noFill/>
        </p:spPr>
      </p:pic>
      <p:pic>
        <p:nvPicPr>
          <p:cNvPr id="7172" name="Picture 4" descr="C:\Users\Vladimir\Desktop\лепб\IMG_23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3861048"/>
            <a:ext cx="3559944" cy="2669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onk-88.com/data_images/579d2b46795f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http://stormcon.net/data/56ef35e1f18a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4664"/>
            <a:ext cx="7776864" cy="607846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47664" y="764704"/>
            <a:ext cx="64807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Arial Black" pitchFamily="34" charset="0"/>
              </a:rPr>
              <a:t>СПАСИБО ЗА ВНИМАНИЕ!</a:t>
            </a:r>
          </a:p>
          <a:p>
            <a:pPr algn="ctr"/>
            <a:endParaRPr lang="ru-RU" sz="32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3200" dirty="0" smtClean="0">
                <a:solidFill>
                  <a:srgbClr val="7030A0"/>
                </a:solidFill>
                <a:latin typeface="Arial Black" pitchFamily="34" charset="0"/>
              </a:rPr>
              <a:t>ТВОРЧЕСКИХ </a:t>
            </a:r>
          </a:p>
          <a:p>
            <a:pPr algn="ctr"/>
            <a:r>
              <a:rPr lang="ru-RU" sz="3200" dirty="0" smtClean="0">
                <a:solidFill>
                  <a:srgbClr val="7030A0"/>
                </a:solidFill>
                <a:latin typeface="Arial Black" pitchFamily="34" charset="0"/>
              </a:rPr>
              <a:t>УСПЕХОВ!!!</a:t>
            </a:r>
            <a:endParaRPr lang="ru-RU" sz="3200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3501008"/>
            <a:ext cx="6840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ПРИГЛАШАЮ К СОТРУДНИЧЕСТВУ:  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r"/>
            <a:r>
              <a:rPr lang="ru-RU" b="1" u="sng" dirty="0" smtClean="0"/>
              <a:t>Эл. почта: </a:t>
            </a:r>
            <a:r>
              <a:rPr lang="en-US" b="1" u="sng" dirty="0" smtClean="0"/>
              <a:t>wortex2@mail.ru</a:t>
            </a:r>
            <a:endParaRPr lang="ru-RU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://monk-88.com/data_images/579d2b46795f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15616" y="332657"/>
            <a:ext cx="6912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Целевые ориентиры Дошкольного Образования -</a:t>
            </a:r>
            <a:r>
              <a:rPr lang="ru-RU" dirty="0" smtClean="0"/>
              <a:t> </a:t>
            </a:r>
            <a:r>
              <a:rPr lang="ru-RU" b="1" dirty="0" smtClean="0"/>
              <a:t>социальные и психологические характеристики возможных достижений ребёнка на этапе завершения уровня ДО: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1340768"/>
            <a:ext cx="2808312" cy="16312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chemeClr val="tx1"/>
                </a:solidFill>
              </a:rPr>
              <a:t>ребёнок проявляет инициативность и самостоятельность в разных видах деятельности</a:t>
            </a:r>
            <a:r>
              <a:rPr lang="ru-RU" sz="2000" b="1" dirty="0" smtClean="0">
                <a:solidFill>
                  <a:schemeClr val="tx1"/>
                </a:solidFill>
              </a:rPr>
              <a:t> 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92080" y="1340768"/>
            <a:ext cx="3024336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chemeClr val="tx1"/>
                </a:solidFill>
              </a:rPr>
              <a:t>ребёнок уверен в своих силах, открыт внешнему миру</a:t>
            </a:r>
            <a:r>
              <a:rPr lang="ru-RU" b="1" dirty="0" smtClean="0">
                <a:solidFill>
                  <a:schemeClr val="tx1"/>
                </a:solidFill>
              </a:rPr>
              <a:t> 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55976" y="2492896"/>
            <a:ext cx="2952328" cy="101566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chemeClr val="tx1"/>
                </a:solidFill>
              </a:rPr>
              <a:t>ребёнок обладает развитым воображение</a:t>
            </a:r>
            <a:r>
              <a:rPr lang="ru-RU" sz="2000" b="1" dirty="0" smtClean="0">
                <a:solidFill>
                  <a:schemeClr val="tx1"/>
                </a:solidFill>
              </a:rPr>
              <a:t>м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5576" y="3717032"/>
            <a:ext cx="3600400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u="sng" dirty="0" smtClean="0"/>
              <a:t>творческие способности ребёнка также проявляются в рисовании, придумывании сказок, танцах, пении и</a:t>
            </a:r>
            <a:r>
              <a:rPr lang="ru-RU" dirty="0" smtClean="0"/>
              <a:t> </a:t>
            </a:r>
            <a:r>
              <a:rPr lang="ru-RU" b="1" dirty="0" smtClean="0"/>
              <a:t>т. п.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259632" y="5301208"/>
            <a:ext cx="2520280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chemeClr val="tx1"/>
                </a:solidFill>
              </a:rPr>
              <a:t>у ребёнка развита крупная и мелкая моторика</a:t>
            </a:r>
            <a:r>
              <a:rPr lang="ru-RU" sz="2000" dirty="0" smtClean="0">
                <a:solidFill>
                  <a:schemeClr val="tx1"/>
                </a:solidFill>
              </a:rPr>
              <a:t> 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08104" y="3789040"/>
            <a:ext cx="2520280" cy="132343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chemeClr val="tx1"/>
                </a:solidFill>
              </a:rPr>
              <a:t>ребёнок способен к волевым усилиям в разных видах деятельности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44008" y="5661248"/>
            <a:ext cx="3024335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solidFill>
                  <a:schemeClr val="tx1"/>
                </a:solidFill>
              </a:rPr>
              <a:t>ребёнок проявляет любознательность</a:t>
            </a:r>
            <a:r>
              <a:rPr lang="ru-RU" sz="2000" dirty="0" smtClean="0">
                <a:solidFill>
                  <a:schemeClr val="tx1"/>
                </a:solidFill>
              </a:rPr>
              <a:t> 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://900igr.net/up/datai/244876/0002-002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71800" y="671691"/>
            <a:ext cx="568863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Максимально использовать ресурсы самих детей с минимальными временными затратами педагога.</a:t>
            </a:r>
          </a:p>
          <a:p>
            <a:pPr algn="ctr"/>
            <a:endParaRPr lang="ru-RU" sz="3600" b="1" dirty="0" smtClean="0"/>
          </a:p>
          <a:p>
            <a:pPr algn="ctr"/>
            <a:r>
              <a:rPr lang="ru-RU" sz="4800" b="1" dirty="0" smtClean="0">
                <a:solidFill>
                  <a:srgbClr val="002060"/>
                </a:solidFill>
              </a:rPr>
              <a:t>«Научить ребёнка учиться самому»</a:t>
            </a:r>
            <a:endParaRPr lang="ru-RU" sz="4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onk-88.com/data_images/579d2b46795f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67744" y="47667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srgbClr val="C00000"/>
                </a:solidFill>
                <a:latin typeface="Georgia" panose="02040502050405020303" pitchFamily="18" charset="0"/>
              </a:rPr>
              <a:t>Лэпбук</a:t>
            </a:r>
            <a:r>
              <a:rPr lang="ru-RU" sz="2800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 </a:t>
            </a:r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-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интерактивная,  тематическая папка</a:t>
            </a:r>
            <a:endParaRPr lang="ru-RU" sz="2800" dirty="0"/>
          </a:p>
        </p:txBody>
      </p:sp>
      <p:pic>
        <p:nvPicPr>
          <p:cNvPr id="17410" name="Picture 2" descr="Шаблоны для распечатки лэпбука &quot;Транспорт&quot;"/>
          <p:cNvPicPr>
            <a:picLocks noChangeAspect="1" noChangeArrowheads="1"/>
          </p:cNvPicPr>
          <p:nvPr/>
        </p:nvPicPr>
        <p:blipFill>
          <a:blip r:embed="rId3" cstate="print"/>
          <a:srcRect r="53493"/>
          <a:stretch>
            <a:fillRect/>
          </a:stretch>
        </p:blipFill>
        <p:spPr bwMode="auto">
          <a:xfrm>
            <a:off x="6228184" y="1916832"/>
            <a:ext cx="2232248" cy="3599892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060848"/>
            <a:ext cx="5232647" cy="2178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woPt" dir="t">
              <a:rot lat="0" lon="0" rev="7200000"/>
            </a:lightRig>
          </a:scene3d>
          <a:sp3d>
            <a:bevelT w="25400" h="19050" prst="angle"/>
            <a:contourClr>
              <a:srgbClr val="FFFFFF"/>
            </a:contourClr>
          </a:sp3d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/>
          <a:srcRect l="4236" t="11297" r="1153" b="3978"/>
          <a:stretch>
            <a:fillRect/>
          </a:stretch>
        </p:blipFill>
        <p:spPr bwMode="auto">
          <a:xfrm>
            <a:off x="2339752" y="3861048"/>
            <a:ext cx="3816424" cy="2563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onk-88.com/data_images/579d2b46795f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467544" y="3645024"/>
            <a:ext cx="3104926" cy="2328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angle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4509120"/>
            <a:ext cx="2609024" cy="1956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angle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865"/>
          <a:stretch/>
        </p:blipFill>
        <p:spPr>
          <a:xfrm>
            <a:off x="6012160" y="2708920"/>
            <a:ext cx="2480745" cy="1658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332656"/>
            <a:ext cx="3934768" cy="2949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076056" y="620688"/>
            <a:ext cx="32403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b="1" i="1" dirty="0" err="1" smtClean="0">
                <a:solidFill>
                  <a:srgbClr val="C00000"/>
                </a:solidFill>
                <a:latin typeface="Georgia" panose="02040502050405020303" pitchFamily="18" charset="0"/>
              </a:rPr>
              <a:t>Лэпбук</a:t>
            </a:r>
            <a:r>
              <a:rPr lang="ru-RU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– эффективное средство для обучения и запоминания информации</a:t>
            </a:r>
          </a:p>
          <a:p>
            <a:pPr fontAlgn="base"/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	</a:t>
            </a:r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onk-88.com/data_images/579d2b46795f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99593" y="476672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err="1" smtClean="0">
                <a:solidFill>
                  <a:srgbClr val="C00000"/>
                </a:solidFill>
                <a:latin typeface="Georgia" panose="02040502050405020303" pitchFamily="18" charset="0"/>
              </a:rPr>
              <a:t>Лэпбук</a:t>
            </a:r>
            <a:r>
              <a:rPr lang="ru-RU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– отвечает требованиям ФГОС ДО 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к предметно- развивающей среде: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3131839" y="2420888"/>
            <a:ext cx="4977677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chemeClr val="tx1"/>
                </a:solidFill>
              </a:rPr>
              <a:t>трансформируемость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592" y="1484784"/>
            <a:ext cx="3744416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насыщенность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584" y="3356992"/>
            <a:ext cx="5328592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chemeClr val="tx1"/>
                </a:solidFill>
              </a:rPr>
              <a:t>полифункциональность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23928" y="4365104"/>
            <a:ext cx="4032448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вариативность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1600" y="5445224"/>
            <a:ext cx="4176464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безопасность</a:t>
            </a:r>
            <a:endParaRPr lang="ru-RU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onk-88.com/data_images/579d2b46795f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27584" y="908720"/>
            <a:ext cx="18722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 зависимости от формы </a:t>
            </a:r>
          </a:p>
          <a:p>
            <a:pPr algn="ctr"/>
            <a:r>
              <a:rPr lang="ru-RU" b="1" dirty="0" smtClean="0"/>
              <a:t>(А3-А4):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/>
              <a:t> стандартная книжка с двумя разворотами;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/>
              <a:t> папка с 3-5 разворотами;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/>
              <a:t> книжка-гармошка; фигурная папка</a:t>
            </a:r>
            <a:r>
              <a:rPr lang="ru-RU" dirty="0" smtClean="0">
                <a:hlinkClick r:id="rId3"/>
              </a:rPr>
              <a:t>.</a:t>
            </a:r>
            <a:endParaRPr lang="ru-RU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 l="11728" t="8827" r="13241" b="5843"/>
          <a:stretch>
            <a:fillRect/>
          </a:stretch>
        </p:blipFill>
        <p:spPr bwMode="auto">
          <a:xfrm rot="16200000">
            <a:off x="2447764" y="728700"/>
            <a:ext cx="244827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980728"/>
            <a:ext cx="3814730" cy="2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4077072"/>
            <a:ext cx="4054757" cy="2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3861048"/>
            <a:ext cx="3659221" cy="2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onk-88.com/data_images/579d2b46795f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404664"/>
            <a:ext cx="3600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Организация материала: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 стандартные кармашки;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 обычные и фигурные конверты;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 кармашки-гармошки;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 кармашки-книжки;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 окошки и дверцы;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 вращающиеся детали;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 высовывающиеся детали;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 карточки;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 стрелки;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 </a:t>
            </a:r>
            <a:r>
              <a:rPr lang="ru-RU" sz="2000" dirty="0" err="1" smtClean="0"/>
              <a:t>пазлы</a:t>
            </a:r>
            <a:r>
              <a:rPr lang="ru-RU" sz="2000" dirty="0" smtClean="0"/>
              <a:t>;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 чистые листы для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заметок и т.д.</a:t>
            </a:r>
            <a:endParaRPr lang="ru-RU" sz="2000" dirty="0"/>
          </a:p>
        </p:txBody>
      </p:sp>
      <p:pic>
        <p:nvPicPr>
          <p:cNvPr id="25602" name="Picture 2" descr="http://active-mama.com/wp-content/uploads/2015/12/lapbook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04664"/>
            <a:ext cx="3021862" cy="2447708"/>
          </a:xfrm>
          <a:prstGeom prst="rect">
            <a:avLst/>
          </a:prstGeom>
          <a:noFill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 r="14000"/>
          <a:stretch>
            <a:fillRect/>
          </a:stretch>
        </p:blipFill>
        <p:spPr bwMode="auto">
          <a:xfrm rot="16200000">
            <a:off x="5760132" y="2600908"/>
            <a:ext cx="309634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3861048"/>
            <a:ext cx="326436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monk-88.com/data_images/579d2b46795f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 l="62383" t="23290" b="43439"/>
          <a:stretch>
            <a:fillRect/>
          </a:stretch>
        </p:blipFill>
        <p:spPr bwMode="auto">
          <a:xfrm>
            <a:off x="467544" y="548680"/>
            <a:ext cx="3148031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32656"/>
            <a:ext cx="4678827" cy="3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2708920"/>
            <a:ext cx="2854624" cy="2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4221088"/>
            <a:ext cx="3035830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7" cstate="print"/>
          <a:srcRect l="7321"/>
          <a:stretch>
            <a:fillRect/>
          </a:stretch>
        </p:blipFill>
        <p:spPr bwMode="auto">
          <a:xfrm>
            <a:off x="5652120" y="4005064"/>
            <a:ext cx="2734610" cy="2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225</Words>
  <Application>Microsoft Office PowerPoint</Application>
  <PresentationFormat>Экран (4:3)</PresentationFormat>
  <Paragraphs>57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лЛЕОПБ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Vladimir</dc:creator>
  <cp:lastModifiedBy>САДИК</cp:lastModifiedBy>
  <cp:revision>27</cp:revision>
  <dcterms:created xsi:type="dcterms:W3CDTF">2016-11-08T13:17:16Z</dcterms:created>
  <dcterms:modified xsi:type="dcterms:W3CDTF">2017-04-19T04:52:04Z</dcterms:modified>
</cp:coreProperties>
</file>