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67" r:id="rId2"/>
    <p:sldId id="256" r:id="rId3"/>
    <p:sldId id="257" r:id="rId4"/>
    <p:sldId id="258" r:id="rId5"/>
    <p:sldId id="259" r:id="rId6"/>
    <p:sldId id="260" r:id="rId7"/>
    <p:sldId id="284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73" r:id="rId16"/>
    <p:sldId id="282" r:id="rId17"/>
    <p:sldId id="269" r:id="rId18"/>
    <p:sldId id="274" r:id="rId19"/>
    <p:sldId id="275" r:id="rId20"/>
    <p:sldId id="272" r:id="rId21"/>
    <p:sldId id="276" r:id="rId22"/>
    <p:sldId id="277" r:id="rId23"/>
    <p:sldId id="278" r:id="rId24"/>
    <p:sldId id="279" r:id="rId25"/>
    <p:sldId id="280" r:id="rId26"/>
    <p:sldId id="283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351AA-20D3-4E82-AEC5-BBBCDF17EA9C}" type="doc">
      <dgm:prSet loTypeId="urn:microsoft.com/office/officeart/2005/8/layout/cycle7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D378A7-FDED-4CB2-9E8D-C5DF604C78A4}">
      <dgm:prSet phldrT="[Текст]" custT="1"/>
      <dgm:spPr/>
      <dgm:t>
        <a:bodyPr/>
        <a:lstStyle/>
        <a:p>
          <a:r>
            <a:rPr lang="ru-RU" sz="3200" baseline="0" dirty="0" smtClean="0"/>
            <a:t>Образовательная область </a:t>
          </a:r>
        </a:p>
        <a:p>
          <a:r>
            <a:rPr lang="ru-RU" sz="3200" baseline="0" dirty="0" smtClean="0"/>
            <a:t>«Речевое развитие»</a:t>
          </a:r>
          <a:endParaRPr lang="ru-RU" sz="3200" baseline="0" dirty="0"/>
        </a:p>
      </dgm:t>
    </dgm:pt>
    <dgm:pt modelId="{E699A6DD-9A26-46A8-85C7-5007D2E2016C}" type="parTrans" cxnId="{595FCC05-378A-4DD9-B6E3-BD25073C829E}">
      <dgm:prSet/>
      <dgm:spPr/>
      <dgm:t>
        <a:bodyPr/>
        <a:lstStyle/>
        <a:p>
          <a:endParaRPr lang="ru-RU"/>
        </a:p>
      </dgm:t>
    </dgm:pt>
    <dgm:pt modelId="{8403709E-BC36-407F-9C15-75EA077C55F3}" type="sibTrans" cxnId="{595FCC05-378A-4DD9-B6E3-BD25073C829E}">
      <dgm:prSet/>
      <dgm:spPr/>
      <dgm:t>
        <a:bodyPr/>
        <a:lstStyle/>
        <a:p>
          <a:endParaRPr lang="ru-RU"/>
        </a:p>
      </dgm:t>
    </dgm:pt>
    <dgm:pt modelId="{5B2C3D3A-8D8F-4B2F-8AD2-5CB9BC3573F9}">
      <dgm:prSet phldrT="[Текст]" custT="1"/>
      <dgm:spPr/>
      <dgm:t>
        <a:bodyPr/>
        <a:lstStyle/>
        <a:p>
          <a:r>
            <a:rPr lang="ru-RU" sz="2800" baseline="0" dirty="0" smtClean="0"/>
            <a:t>Ознакомление с художественной литературой</a:t>
          </a:r>
          <a:endParaRPr lang="ru-RU" sz="2800" baseline="0" dirty="0"/>
        </a:p>
      </dgm:t>
    </dgm:pt>
    <dgm:pt modelId="{0BF0D3F2-AC4D-418C-BBCB-5539DC0F284A}" type="parTrans" cxnId="{40E7E72E-F973-4E20-8761-83577496CFAE}">
      <dgm:prSet/>
      <dgm:spPr/>
      <dgm:t>
        <a:bodyPr/>
        <a:lstStyle/>
        <a:p>
          <a:endParaRPr lang="ru-RU"/>
        </a:p>
      </dgm:t>
    </dgm:pt>
    <dgm:pt modelId="{BFE58A7A-7976-49BB-8A2C-91C275D2A3E7}" type="sibTrans" cxnId="{40E7E72E-F973-4E20-8761-83577496CFAE}">
      <dgm:prSet/>
      <dgm:spPr/>
      <dgm:t>
        <a:bodyPr/>
        <a:lstStyle/>
        <a:p>
          <a:endParaRPr lang="ru-RU"/>
        </a:p>
      </dgm:t>
    </dgm:pt>
    <dgm:pt modelId="{D892EBB9-E82D-41BF-93A8-92B234302E0C}">
      <dgm:prSet phldrT="[Текст]" custT="1"/>
      <dgm:spPr/>
      <dgm:t>
        <a:bodyPr/>
        <a:lstStyle/>
        <a:p>
          <a:r>
            <a:rPr lang="ru-RU" sz="2800" dirty="0" smtClean="0"/>
            <a:t>Развитие речи</a:t>
          </a:r>
          <a:endParaRPr lang="ru-RU" sz="2800" dirty="0"/>
        </a:p>
      </dgm:t>
    </dgm:pt>
    <dgm:pt modelId="{D0237ABB-2012-4803-81BD-1C2478494B55}" type="parTrans" cxnId="{DCC44DD4-1C2B-4B75-8557-102C44847488}">
      <dgm:prSet/>
      <dgm:spPr/>
      <dgm:t>
        <a:bodyPr/>
        <a:lstStyle/>
        <a:p>
          <a:endParaRPr lang="ru-RU"/>
        </a:p>
      </dgm:t>
    </dgm:pt>
    <dgm:pt modelId="{43C0081F-7C3F-45AA-B16C-21AC0C62CCB4}" type="sibTrans" cxnId="{DCC44DD4-1C2B-4B75-8557-102C44847488}">
      <dgm:prSet/>
      <dgm:spPr/>
      <dgm:t>
        <a:bodyPr/>
        <a:lstStyle/>
        <a:p>
          <a:endParaRPr lang="ru-RU"/>
        </a:p>
      </dgm:t>
    </dgm:pt>
    <dgm:pt modelId="{7D71E93B-5394-48D7-8039-C843EAA25ACE}" type="pres">
      <dgm:prSet presAssocID="{3F2351AA-20D3-4E82-AEC5-BBBCDF17EA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3B37BA-DDF7-468C-B9FE-4C48320B21E4}" type="pres">
      <dgm:prSet presAssocID="{03D378A7-FDED-4CB2-9E8D-C5DF604C78A4}" presName="node" presStyleLbl="node1" presStyleIdx="0" presStyleCnt="3" custScaleX="173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23255-233C-481A-BA76-32EEE0164134}" type="pres">
      <dgm:prSet presAssocID="{8403709E-BC36-407F-9C15-75EA077C55F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9949FEC-A4FC-4F6E-9EC2-F4B6486E8518}" type="pres">
      <dgm:prSet presAssocID="{8403709E-BC36-407F-9C15-75EA077C55F3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32AA997-27C3-4920-A9CC-B29E7468AC27}" type="pres">
      <dgm:prSet presAssocID="{5B2C3D3A-8D8F-4B2F-8AD2-5CB9BC3573F9}" presName="node" presStyleLbl="node1" presStyleIdx="1" presStyleCnt="3" custScaleX="114164" custScaleY="168184" custRadScaleRad="91783" custRadScaleInc="-12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96EEEE-9273-46CE-8AC3-25222372EF9D}" type="pres">
      <dgm:prSet presAssocID="{BFE58A7A-7976-49BB-8A2C-91C275D2A3E7}" presName="sibTrans" presStyleLbl="sibTrans2D1" presStyleIdx="1" presStyleCnt="3" custScaleX="52864" custScaleY="141846"/>
      <dgm:spPr/>
      <dgm:t>
        <a:bodyPr/>
        <a:lstStyle/>
        <a:p>
          <a:endParaRPr lang="ru-RU"/>
        </a:p>
      </dgm:t>
    </dgm:pt>
    <dgm:pt modelId="{9A88F490-7AE7-4F92-8BA3-4E83B15078F5}" type="pres">
      <dgm:prSet presAssocID="{BFE58A7A-7976-49BB-8A2C-91C275D2A3E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6F31EC46-C9D9-41D3-BBD8-052B271D546C}" type="pres">
      <dgm:prSet presAssocID="{D892EBB9-E82D-41BF-93A8-92B234302E0C}" presName="node" presStyleLbl="node1" presStyleIdx="2" presStyleCnt="3" custScaleY="169058" custRadScaleRad="89040" custRadScaleInc="14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9DC9E-4CAA-409C-82F6-FE927E639EB7}" type="pres">
      <dgm:prSet presAssocID="{43C0081F-7C3F-45AA-B16C-21AC0C62CCB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AA3656E-01E6-421A-93E3-B4684C0AF923}" type="pres">
      <dgm:prSet presAssocID="{43C0081F-7C3F-45AA-B16C-21AC0C62CCB4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CC44DD4-1C2B-4B75-8557-102C44847488}" srcId="{3F2351AA-20D3-4E82-AEC5-BBBCDF17EA9C}" destId="{D892EBB9-E82D-41BF-93A8-92B234302E0C}" srcOrd="2" destOrd="0" parTransId="{D0237ABB-2012-4803-81BD-1C2478494B55}" sibTransId="{43C0081F-7C3F-45AA-B16C-21AC0C62CCB4}"/>
    <dgm:cxn modelId="{5FDF0979-275C-4C7E-8341-5A5F50815DBF}" type="presOf" srcId="{3F2351AA-20D3-4E82-AEC5-BBBCDF17EA9C}" destId="{7D71E93B-5394-48D7-8039-C843EAA25ACE}" srcOrd="0" destOrd="0" presId="urn:microsoft.com/office/officeart/2005/8/layout/cycle7"/>
    <dgm:cxn modelId="{6F031A38-2AFD-45F8-8C2C-4F8FC8DA3EA1}" type="presOf" srcId="{8403709E-BC36-407F-9C15-75EA077C55F3}" destId="{39949FEC-A4FC-4F6E-9EC2-F4B6486E8518}" srcOrd="1" destOrd="0" presId="urn:microsoft.com/office/officeart/2005/8/layout/cycle7"/>
    <dgm:cxn modelId="{D3CF14E8-2930-4732-A505-BB833ABE35C4}" type="presOf" srcId="{8403709E-BC36-407F-9C15-75EA077C55F3}" destId="{24523255-233C-481A-BA76-32EEE0164134}" srcOrd="0" destOrd="0" presId="urn:microsoft.com/office/officeart/2005/8/layout/cycle7"/>
    <dgm:cxn modelId="{EC2BBFB0-45E2-43E7-B2C7-8EEE483E02A8}" type="presOf" srcId="{43C0081F-7C3F-45AA-B16C-21AC0C62CCB4}" destId="{4E29DC9E-4CAA-409C-82F6-FE927E639EB7}" srcOrd="0" destOrd="0" presId="urn:microsoft.com/office/officeart/2005/8/layout/cycle7"/>
    <dgm:cxn modelId="{595FCC05-378A-4DD9-B6E3-BD25073C829E}" srcId="{3F2351AA-20D3-4E82-AEC5-BBBCDF17EA9C}" destId="{03D378A7-FDED-4CB2-9E8D-C5DF604C78A4}" srcOrd="0" destOrd="0" parTransId="{E699A6DD-9A26-46A8-85C7-5007D2E2016C}" sibTransId="{8403709E-BC36-407F-9C15-75EA077C55F3}"/>
    <dgm:cxn modelId="{DF67C7DA-B6C1-4DF1-A1FB-F8DA88C625FC}" type="presOf" srcId="{03D378A7-FDED-4CB2-9E8D-C5DF604C78A4}" destId="{FA3B37BA-DDF7-468C-B9FE-4C48320B21E4}" srcOrd="0" destOrd="0" presId="urn:microsoft.com/office/officeart/2005/8/layout/cycle7"/>
    <dgm:cxn modelId="{B20ABD46-61D3-4BA0-B3F7-D12EA4F4FE8D}" type="presOf" srcId="{5B2C3D3A-8D8F-4B2F-8AD2-5CB9BC3573F9}" destId="{D32AA997-27C3-4920-A9CC-B29E7468AC27}" srcOrd="0" destOrd="0" presId="urn:microsoft.com/office/officeart/2005/8/layout/cycle7"/>
    <dgm:cxn modelId="{40E7E72E-F973-4E20-8761-83577496CFAE}" srcId="{3F2351AA-20D3-4E82-AEC5-BBBCDF17EA9C}" destId="{5B2C3D3A-8D8F-4B2F-8AD2-5CB9BC3573F9}" srcOrd="1" destOrd="0" parTransId="{0BF0D3F2-AC4D-418C-BBCB-5539DC0F284A}" sibTransId="{BFE58A7A-7976-49BB-8A2C-91C275D2A3E7}"/>
    <dgm:cxn modelId="{7385DE3E-F25A-4F5E-9734-97D4882D4A3B}" type="presOf" srcId="{BFE58A7A-7976-49BB-8A2C-91C275D2A3E7}" destId="{1E96EEEE-9273-46CE-8AC3-25222372EF9D}" srcOrd="0" destOrd="0" presId="urn:microsoft.com/office/officeart/2005/8/layout/cycle7"/>
    <dgm:cxn modelId="{01E3D73D-4EDA-4DBD-91D0-84B5A81FECB1}" type="presOf" srcId="{BFE58A7A-7976-49BB-8A2C-91C275D2A3E7}" destId="{9A88F490-7AE7-4F92-8BA3-4E83B15078F5}" srcOrd="1" destOrd="0" presId="urn:microsoft.com/office/officeart/2005/8/layout/cycle7"/>
    <dgm:cxn modelId="{7175529A-D244-42E0-8425-0D0D099CCAF8}" type="presOf" srcId="{43C0081F-7C3F-45AA-B16C-21AC0C62CCB4}" destId="{0AA3656E-01E6-421A-93E3-B4684C0AF923}" srcOrd="1" destOrd="0" presId="urn:microsoft.com/office/officeart/2005/8/layout/cycle7"/>
    <dgm:cxn modelId="{6D855A49-D1C8-4359-A1E9-15EFEE4CA927}" type="presOf" srcId="{D892EBB9-E82D-41BF-93A8-92B234302E0C}" destId="{6F31EC46-C9D9-41D3-BBD8-052B271D546C}" srcOrd="0" destOrd="0" presId="urn:microsoft.com/office/officeart/2005/8/layout/cycle7"/>
    <dgm:cxn modelId="{DD3427F8-1A64-4E3C-97D0-CE22AB54FC24}" type="presParOf" srcId="{7D71E93B-5394-48D7-8039-C843EAA25ACE}" destId="{FA3B37BA-DDF7-468C-B9FE-4C48320B21E4}" srcOrd="0" destOrd="0" presId="urn:microsoft.com/office/officeart/2005/8/layout/cycle7"/>
    <dgm:cxn modelId="{64BE1929-4894-425F-ACE0-28BDED1DD30E}" type="presParOf" srcId="{7D71E93B-5394-48D7-8039-C843EAA25ACE}" destId="{24523255-233C-481A-BA76-32EEE0164134}" srcOrd="1" destOrd="0" presId="urn:microsoft.com/office/officeart/2005/8/layout/cycle7"/>
    <dgm:cxn modelId="{EEA92E62-5B8E-49C0-B36D-7E45F51DB8FA}" type="presParOf" srcId="{24523255-233C-481A-BA76-32EEE0164134}" destId="{39949FEC-A4FC-4F6E-9EC2-F4B6486E8518}" srcOrd="0" destOrd="0" presId="urn:microsoft.com/office/officeart/2005/8/layout/cycle7"/>
    <dgm:cxn modelId="{37AAFDD6-1838-4326-B972-B46FC0E8E227}" type="presParOf" srcId="{7D71E93B-5394-48D7-8039-C843EAA25ACE}" destId="{D32AA997-27C3-4920-A9CC-B29E7468AC27}" srcOrd="2" destOrd="0" presId="urn:microsoft.com/office/officeart/2005/8/layout/cycle7"/>
    <dgm:cxn modelId="{9BB5637A-A0BE-4DEE-959E-52577D5F52C7}" type="presParOf" srcId="{7D71E93B-5394-48D7-8039-C843EAA25ACE}" destId="{1E96EEEE-9273-46CE-8AC3-25222372EF9D}" srcOrd="3" destOrd="0" presId="urn:microsoft.com/office/officeart/2005/8/layout/cycle7"/>
    <dgm:cxn modelId="{C6DA258E-C89D-4A5B-AC64-D1E652E2AA92}" type="presParOf" srcId="{1E96EEEE-9273-46CE-8AC3-25222372EF9D}" destId="{9A88F490-7AE7-4F92-8BA3-4E83B15078F5}" srcOrd="0" destOrd="0" presId="urn:microsoft.com/office/officeart/2005/8/layout/cycle7"/>
    <dgm:cxn modelId="{8BB11A8E-8026-4F73-B6CE-E458B1A3F152}" type="presParOf" srcId="{7D71E93B-5394-48D7-8039-C843EAA25ACE}" destId="{6F31EC46-C9D9-41D3-BBD8-052B271D546C}" srcOrd="4" destOrd="0" presId="urn:microsoft.com/office/officeart/2005/8/layout/cycle7"/>
    <dgm:cxn modelId="{C79F5F74-5E0E-4A68-9957-336A3210E912}" type="presParOf" srcId="{7D71E93B-5394-48D7-8039-C843EAA25ACE}" destId="{4E29DC9E-4CAA-409C-82F6-FE927E639EB7}" srcOrd="5" destOrd="0" presId="urn:microsoft.com/office/officeart/2005/8/layout/cycle7"/>
    <dgm:cxn modelId="{A423EB6E-74BE-449E-84F5-4806A1382ED2}" type="presParOf" srcId="{4E29DC9E-4CAA-409C-82F6-FE927E639EB7}" destId="{0AA3656E-01E6-421A-93E3-B4684C0AF92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A3B37BA-DDF7-468C-B9FE-4C48320B21E4}">
      <dsp:nvSpPr>
        <dsp:cNvPr id="0" name=""/>
        <dsp:cNvSpPr/>
      </dsp:nvSpPr>
      <dsp:spPr>
        <a:xfrm>
          <a:off x="1196177" y="-52225"/>
          <a:ext cx="4896556" cy="14114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baseline="0" dirty="0" smtClean="0"/>
            <a:t>Образовательная область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baseline="0" dirty="0" smtClean="0"/>
            <a:t>«Речевое развитие»</a:t>
          </a:r>
          <a:endParaRPr lang="ru-RU" sz="3200" kern="1200" baseline="0" dirty="0"/>
        </a:p>
      </dsp:txBody>
      <dsp:txXfrm>
        <a:off x="1196177" y="-52225"/>
        <a:ext cx="4896556" cy="1411469"/>
      </dsp:txXfrm>
    </dsp:sp>
    <dsp:sp modelId="{24523255-233C-481A-BA76-32EEE0164134}">
      <dsp:nvSpPr>
        <dsp:cNvPr id="0" name=""/>
        <dsp:cNvSpPr/>
      </dsp:nvSpPr>
      <dsp:spPr>
        <a:xfrm rot="3465573">
          <a:off x="4037342" y="1979248"/>
          <a:ext cx="1198152" cy="49401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accent1">
                <a:tint val="60000"/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accent1">
                <a:tint val="60000"/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3465573">
        <a:off x="4037342" y="1979248"/>
        <a:ext cx="1198152" cy="494014"/>
      </dsp:txXfrm>
    </dsp:sp>
    <dsp:sp modelId="{D32AA997-27C3-4920-A9CC-B29E7468AC27}">
      <dsp:nvSpPr>
        <dsp:cNvPr id="0" name=""/>
        <dsp:cNvSpPr/>
      </dsp:nvSpPr>
      <dsp:spPr>
        <a:xfrm>
          <a:off x="4320493" y="3093268"/>
          <a:ext cx="3222779" cy="23738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baseline="0" dirty="0" smtClean="0"/>
            <a:t>Ознакомление с художественной литературой</a:t>
          </a:r>
          <a:endParaRPr lang="ru-RU" sz="2800" kern="1200" baseline="0" dirty="0"/>
        </a:p>
      </dsp:txBody>
      <dsp:txXfrm>
        <a:off x="4320493" y="3093268"/>
        <a:ext cx="3222779" cy="2373865"/>
      </dsp:txXfrm>
    </dsp:sp>
    <dsp:sp modelId="{1E96EEEE-9273-46CE-8AC3-25222372EF9D}">
      <dsp:nvSpPr>
        <dsp:cNvPr id="0" name=""/>
        <dsp:cNvSpPr/>
      </dsp:nvSpPr>
      <dsp:spPr>
        <a:xfrm rot="10847722">
          <a:off x="3255024" y="3897065"/>
          <a:ext cx="633391" cy="70073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accent1">
                <a:tint val="60000"/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accent1">
                <a:tint val="60000"/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10847722">
        <a:off x="3255024" y="3897065"/>
        <a:ext cx="633391" cy="700739"/>
      </dsp:txXfrm>
    </dsp:sp>
    <dsp:sp modelId="{6F31EC46-C9D9-41D3-BBD8-052B271D546C}">
      <dsp:nvSpPr>
        <dsp:cNvPr id="0" name=""/>
        <dsp:cNvSpPr/>
      </dsp:nvSpPr>
      <dsp:spPr>
        <a:xfrm>
          <a:off x="8" y="3024344"/>
          <a:ext cx="2822938" cy="23862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Развитие речи</a:t>
          </a:r>
          <a:endParaRPr lang="ru-RU" sz="2800" kern="1200" dirty="0"/>
        </a:p>
      </dsp:txBody>
      <dsp:txXfrm>
        <a:off x="8" y="3024344"/>
        <a:ext cx="2822938" cy="2386201"/>
      </dsp:txXfrm>
    </dsp:sp>
    <dsp:sp modelId="{4E29DC9E-4CAA-409C-82F6-FE927E639EB7}">
      <dsp:nvSpPr>
        <dsp:cNvPr id="0" name=""/>
        <dsp:cNvSpPr/>
      </dsp:nvSpPr>
      <dsp:spPr>
        <a:xfrm rot="18124147">
          <a:off x="2081570" y="1944786"/>
          <a:ext cx="1198152" cy="49401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accent1">
                <a:tint val="60000"/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accent1">
                <a:tint val="60000"/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8124147">
        <a:off x="2081570" y="1944786"/>
        <a:ext cx="1198152" cy="494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381EA-FAAB-4486-91D7-3794F12C776B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D0A9-30EA-44D8-8F3D-874620ADA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CD0A9-30EA-44D8-8F3D-874620ADAD0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2B20ED6-501E-4FDA-B904-65B00F400288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44241EF-E188-426A-AE1D-6B66DD0A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M2U00598.wmv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5661248"/>
            <a:ext cx="8496944" cy="93610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Управление образованием администрации Кировского района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г. Новосибирска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МКДОУ г.Новосибирска «Детский сад № 195 комбинированного вида»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5" descr="DSC050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8280400" cy="5445125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1723476"/>
            <a:ext cx="828092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Педагоги: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Повышение педагогической компетентности в области методики приобщения дошкольников к художественной литературе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Внедрение новых форм организации детской деятельности на основе ФГОС.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Новая папка (3)приз\P1040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56051">
            <a:off x="422065" y="655865"/>
            <a:ext cx="4284984" cy="3168352"/>
          </a:xfrm>
          <a:prstGeom prst="rect">
            <a:avLst/>
          </a:prstGeom>
          <a:noFill/>
        </p:spPr>
      </p:pic>
      <p:pic>
        <p:nvPicPr>
          <p:cNvPr id="2050" name="Picture 2" descr="C:\Users\Сергей\Desktop\Новая папка (3)приз\P1040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45954">
            <a:off x="4318912" y="562025"/>
            <a:ext cx="4527284" cy="28189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003232" cy="93610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             Требования к развивающей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      предметно —пространственной среде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3717032"/>
            <a:ext cx="7086600" cy="27942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FFC000"/>
                </a:solidFill>
              </a:rPr>
              <a:t>Развивающая предметно – пространственная среда должна быть содержательной – насыщенной, трансформируемой, полифункциональной, вариативной, доступной и безопасной.</a:t>
            </a:r>
          </a:p>
          <a:p>
            <a:pPr>
              <a:buNone/>
            </a:pPr>
            <a:r>
              <a:rPr lang="ru-RU" sz="2200" dirty="0" smtClean="0">
                <a:solidFill>
                  <a:srgbClr val="FFC000"/>
                </a:solidFill>
              </a:rPr>
              <a:t>            глава </a:t>
            </a:r>
            <a:r>
              <a:rPr lang="en-US" sz="2200" dirty="0" smtClean="0">
                <a:solidFill>
                  <a:srgbClr val="FFC000"/>
                </a:solidFill>
              </a:rPr>
              <a:t>III </a:t>
            </a:r>
            <a:r>
              <a:rPr lang="ru-RU" sz="2200" dirty="0" smtClean="0">
                <a:solidFill>
                  <a:srgbClr val="FFC000"/>
                </a:solidFill>
              </a:rPr>
              <a:t>пункт 3.3.4. </a:t>
            </a:r>
            <a:endParaRPr lang="ru-RU" sz="2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Новая папка (3)\P1030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8640"/>
            <a:ext cx="5112568" cy="3312368"/>
          </a:xfrm>
          <a:prstGeom prst="rect">
            <a:avLst/>
          </a:prstGeom>
          <a:noFill/>
        </p:spPr>
      </p:pic>
      <p:pic>
        <p:nvPicPr>
          <p:cNvPr id="2052" name="Picture 4" descr="G:\Новая папка (3)\P1030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5407">
            <a:off x="235491" y="3489187"/>
            <a:ext cx="4291832" cy="3156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G:\Новая папка (3)\P1030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10065">
            <a:off x="4530946" y="2865645"/>
            <a:ext cx="4459754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Новая папка (3)\P1030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940152" cy="4365104"/>
          </a:xfrm>
          <a:prstGeom prst="rect">
            <a:avLst/>
          </a:prstGeom>
          <a:noFill/>
        </p:spPr>
      </p:pic>
      <p:pic>
        <p:nvPicPr>
          <p:cNvPr id="4" name="Picture 2" descr="G:\Новая папка (3)\P1030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8570">
            <a:off x="5175706" y="485231"/>
            <a:ext cx="3707904" cy="4221088"/>
          </a:xfrm>
          <a:prstGeom prst="rect">
            <a:avLst/>
          </a:prstGeom>
          <a:noFill/>
        </p:spPr>
      </p:pic>
      <p:pic>
        <p:nvPicPr>
          <p:cNvPr id="5" name="Picture 3" descr="G:\Новая папка (3)\P10307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3528392" cy="2852936"/>
          </a:xfrm>
          <a:prstGeom prst="rect">
            <a:avLst/>
          </a:prstGeom>
          <a:noFill/>
        </p:spPr>
      </p:pic>
      <p:pic>
        <p:nvPicPr>
          <p:cNvPr id="6" name="Picture 5" descr="C:\Users\САДИК\Desktop\Галина Ивановна\фото Г.И\100CANON\IMG_0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717032"/>
            <a:ext cx="3537064" cy="2958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днс\Desktop\тат.анат\садик\P101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429000"/>
            <a:ext cx="5076825" cy="321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днс\Desktop\Новая папка (3)\P1030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8921">
            <a:off x="4732735" y="862184"/>
            <a:ext cx="4248472" cy="299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днс\Desktop\Новая папка (3)\P1030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3098">
            <a:off x="323528" y="188640"/>
            <a:ext cx="478802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САДИК\Desktop\Галина Ивановна\фото Г.И\100CANON\IMG_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5616624" cy="4104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3" descr="C:\Users\днс\Desktop\Новая папка (3)\P1030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4464">
            <a:off x="4159946" y="3030882"/>
            <a:ext cx="4803442" cy="357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САДИК\Desktop\Галина Ивановна\фото Г.И\100CANON\IMG_0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16600"/>
            <a:ext cx="4878392" cy="354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ргей\Desktop\Новая папка (3)приз\P1040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19781">
            <a:off x="108774" y="172481"/>
            <a:ext cx="6696744" cy="4327268"/>
          </a:xfrm>
          <a:prstGeom prst="rect">
            <a:avLst/>
          </a:prstGeom>
          <a:noFill/>
        </p:spPr>
      </p:pic>
      <p:pic>
        <p:nvPicPr>
          <p:cNvPr id="3" name="Picture 4" descr="C:\Users\днс\Desktop\Новая папка (3)\P1030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69199">
            <a:off x="1979712" y="2348880"/>
            <a:ext cx="69120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АДИК\Desktop\Галина Ивановна\фото Г.И\100CANON\IMG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3879">
            <a:off x="5384574" y="432012"/>
            <a:ext cx="3600400" cy="3365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САДИК\Desktop\Галина Ивановна\фото Г.И\100CANON\IMG_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4211960" cy="3109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Сергей\Desktop\Новая папка (3)приз\P1040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54006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Сергей\Desktop\Новая папка (3)приз\P1040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4309">
            <a:off x="3834262" y="2570135"/>
            <a:ext cx="510203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днс\Desktop\Новая папка (3)\P1030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8092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нс\Desktop\Новая папка (3)\P1030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51720" y="3933056"/>
            <a:ext cx="4356100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6" descr="C:\Users\днс\Desktop\Новая папка (3)\P1030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8970">
            <a:off x="251520" y="188640"/>
            <a:ext cx="478790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Сергей\Desktop\Новая папка\P1040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3578">
            <a:off x="4499992" y="620688"/>
            <a:ext cx="435597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2348880"/>
            <a:ext cx="6480048" cy="32899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Речевое развитие дошкольников посредством проектного метода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РЕАЛИЗАЦИЯ ПРОЕКТА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499992" y="1772816"/>
            <a:ext cx="4040188" cy="838200"/>
          </a:xfrm>
        </p:spPr>
        <p:txBody>
          <a:bodyPr>
            <a:normAutofit lnSpcReduction="10000"/>
          </a:bodyPr>
          <a:lstStyle/>
          <a:p>
            <a:r>
              <a:rPr lang="ru-RU" b="0" dirty="0" smtClean="0">
                <a:solidFill>
                  <a:schemeClr val="tx1"/>
                </a:solidFill>
              </a:rPr>
              <a:t>      СПЕЦИАЛИСТЫ  </a:t>
            </a:r>
          </a:p>
          <a:p>
            <a:r>
              <a:rPr lang="ru-RU" b="0" dirty="0" smtClean="0">
                <a:solidFill>
                  <a:schemeClr val="tx1"/>
                </a:solidFill>
              </a:rPr>
              <a:t>      ДЕТСКОГО САДА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>
          <a:xfrm>
            <a:off x="179512" y="2348880"/>
            <a:ext cx="2088232" cy="144016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ДЕТИ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3203849" y="3717032"/>
            <a:ext cx="5482952" cy="260756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</a:rPr>
              <a:t>учитель-логопед;</a:t>
            </a:r>
          </a:p>
          <a:p>
            <a:pPr>
              <a:buFont typeface="Wingdings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</a:rPr>
              <a:t>музыкальный руководитель;</a:t>
            </a:r>
          </a:p>
          <a:p>
            <a:pPr>
              <a:buFont typeface="Wingdings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</a:rPr>
              <a:t>воспитатель  по изобразительной деятельности;</a:t>
            </a:r>
          </a:p>
          <a:p>
            <a:pPr>
              <a:buFont typeface="Wingdings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</a:rPr>
              <a:t>воспитатель по физическому развитию 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1979712" y="2636912"/>
            <a:ext cx="2447255" cy="10479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РОДИТЕЛИ</a:t>
            </a:r>
            <a:endParaRPr lang="ru-RU" dirty="0"/>
          </a:p>
        </p:txBody>
      </p:sp>
      <p:cxnSp>
        <p:nvCxnSpPr>
          <p:cNvPr id="13" name="Прямая со стрелкой 12"/>
          <p:cNvCxnSpPr>
            <a:endCxn id="9" idx="0"/>
          </p:cNvCxnSpPr>
          <p:nvPr/>
        </p:nvCxnSpPr>
        <p:spPr>
          <a:xfrm flipH="1">
            <a:off x="1223628" y="1340768"/>
            <a:ext cx="252028" cy="10081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915816" y="1268760"/>
            <a:ext cx="72008" cy="12961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796136" y="1268760"/>
            <a:ext cx="360040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508104" y="2636912"/>
            <a:ext cx="0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Учитель-логопед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       Музыкальный    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      руководитель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" name="Picture 4" descr="C:\Users\днс\Desktop\тат.анат\садик\P101075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392488" cy="452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днс\Desktop\Новая папка (3)\P10308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5025" y="836712"/>
            <a:ext cx="4247455" cy="4608512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tx1"/>
                </a:solidFill>
              </a:rPr>
              <a:t>воспитатель по физическому развитию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355976" y="5229200"/>
            <a:ext cx="4330825" cy="1095400"/>
          </a:xfrm>
        </p:spPr>
        <p:txBody>
          <a:bodyPr>
            <a:noAutofit/>
          </a:bodyPr>
          <a:lstStyle/>
          <a:p>
            <a:r>
              <a:rPr lang="ru-RU" b="0" dirty="0" smtClean="0">
                <a:solidFill>
                  <a:schemeClr val="tx1"/>
                </a:solidFill>
              </a:rPr>
              <a:t>                воспитатель </a:t>
            </a:r>
          </a:p>
          <a:p>
            <a:r>
              <a:rPr lang="ru-RU" b="0" dirty="0" smtClean="0">
                <a:solidFill>
                  <a:schemeClr val="tx1"/>
                </a:solidFill>
              </a:rPr>
              <a:t>          по изобразительной   </a:t>
            </a:r>
          </a:p>
          <a:p>
            <a:r>
              <a:rPr lang="ru-RU" b="0" dirty="0" smtClean="0">
                <a:solidFill>
                  <a:schemeClr val="tx1"/>
                </a:solidFill>
              </a:rPr>
              <a:t>                деятельности</a:t>
            </a:r>
            <a:endParaRPr lang="ru-RU" dirty="0"/>
          </a:p>
        </p:txBody>
      </p:sp>
      <p:pic>
        <p:nvPicPr>
          <p:cNvPr id="9" name="Picture 2" descr="C:\Users\днс\Desktop\Новая папка (3)\P103079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04664"/>
            <a:ext cx="4040188" cy="4896544"/>
          </a:xfrm>
          <a:noFill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r="22125"/>
          <a:stretch>
            <a:fillRect/>
          </a:stretch>
        </p:blipFill>
        <p:spPr>
          <a:xfrm>
            <a:off x="4645025" y="404664"/>
            <a:ext cx="4041775" cy="483039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Users\днс\Desktop\Новая папка (3)\P1030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89068">
            <a:off x="3883779" y="2615550"/>
            <a:ext cx="4932362" cy="378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850424"/>
          </a:xfrm>
        </p:spPr>
        <p:txBody>
          <a:bodyPr/>
          <a:lstStyle/>
          <a:p>
            <a:r>
              <a:rPr lang="ru-RU" dirty="0" smtClean="0"/>
              <a:t>         Работа с родителями</a:t>
            </a:r>
            <a:endParaRPr lang="ru-RU" dirty="0"/>
          </a:p>
        </p:txBody>
      </p:sp>
      <p:pic>
        <p:nvPicPr>
          <p:cNvPr id="8" name="Picture 11" descr="C:\Users\днс\Desktop\Новая папка (3)\P1030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124744"/>
            <a:ext cx="5472608" cy="35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Сергей\Desktop\Новая папка (3)приз\P1040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54695">
            <a:off x="431319" y="2370249"/>
            <a:ext cx="3312368" cy="3635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днс\Desktop\Новая папка (3)\P1030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5976937" cy="388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C:\Users\днс\Desktop\Новая папка (3)\P1030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80928"/>
            <a:ext cx="5076825" cy="380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ргей\Desktop\Новая папка (3)приз\P1040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53636">
            <a:off x="544642" y="401142"/>
            <a:ext cx="3312368" cy="4142649"/>
          </a:xfrm>
          <a:prstGeom prst="rect">
            <a:avLst/>
          </a:prstGeom>
          <a:noFill/>
        </p:spPr>
      </p:pic>
      <p:pic>
        <p:nvPicPr>
          <p:cNvPr id="4099" name="Picture 3" descr="C:\Users\Сергей\Desktop\Новая папка (3)приз\P1040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46615">
            <a:off x="4588233" y="419354"/>
            <a:ext cx="4140968" cy="4334953"/>
          </a:xfrm>
          <a:prstGeom prst="rect">
            <a:avLst/>
          </a:prstGeom>
          <a:noFill/>
        </p:spPr>
      </p:pic>
      <p:pic>
        <p:nvPicPr>
          <p:cNvPr id="4" name="Picture 3" descr="C:\Users\САДИК\Desktop\Галина Ивановна\фото Г.И\100CANON\IMG_0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852936"/>
            <a:ext cx="3679797" cy="3542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2U00598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9144000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700808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/>
              <a:t>ПРИГЛАШАЕМ К СОТРУДНИЧЕСТВУ</a:t>
            </a:r>
          </a:p>
          <a:p>
            <a:pPr>
              <a:defRPr/>
            </a:pPr>
            <a:r>
              <a:rPr lang="ru-RU" sz="2400" dirty="0" smtClean="0"/>
              <a:t>Наш адрес :</a:t>
            </a:r>
          </a:p>
          <a:p>
            <a:pPr>
              <a:defRPr/>
            </a:pPr>
            <a:r>
              <a:rPr lang="ru-RU" sz="2400" b="1" i="1" dirty="0" smtClean="0"/>
              <a:t>г.Новосибирск -106</a:t>
            </a:r>
          </a:p>
          <a:p>
            <a:pPr>
              <a:defRPr/>
            </a:pPr>
            <a:r>
              <a:rPr lang="ru-RU" sz="2400" b="1" i="1" dirty="0" smtClean="0"/>
              <a:t>улица им. </a:t>
            </a:r>
            <a:r>
              <a:rPr lang="ru-RU" sz="2400" b="1" i="1" dirty="0" err="1" smtClean="0"/>
              <a:t>Зорге</a:t>
            </a:r>
            <a:r>
              <a:rPr lang="ru-RU" sz="2400" b="1" i="1" dirty="0" smtClean="0"/>
              <a:t> , д. 44/1</a:t>
            </a:r>
          </a:p>
          <a:p>
            <a:pPr>
              <a:defRPr/>
            </a:pPr>
            <a:r>
              <a:rPr lang="ru-RU" sz="2400" dirty="0" smtClean="0"/>
              <a:t>Телефон: </a:t>
            </a:r>
            <a:r>
              <a:rPr lang="ru-RU" sz="2400" b="1" i="1" dirty="0" smtClean="0"/>
              <a:t>342-04-61</a:t>
            </a:r>
          </a:p>
          <a:p>
            <a:pPr>
              <a:defRPr/>
            </a:pPr>
            <a:r>
              <a:rPr lang="ru-RU" sz="2400" dirty="0" smtClean="0"/>
              <a:t>Электронный адрес:</a:t>
            </a:r>
            <a:r>
              <a:rPr lang="en-US" sz="2400" b="1" dirty="0" smtClean="0"/>
              <a:t>ds_195_nsk@nios.ru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692696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     Спасибо за внимание!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10800000" flipV="1">
            <a:off x="4788024" y="980726"/>
            <a:ext cx="3960440" cy="43924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Должность –</a:t>
            </a:r>
            <a:r>
              <a:rPr lang="ru-RU" sz="3600" i="1" dirty="0" smtClean="0">
                <a:solidFill>
                  <a:schemeClr val="tx1"/>
                </a:solidFill>
              </a:rPr>
              <a:t>воспитатель первой</a:t>
            </a:r>
            <a:br>
              <a:rPr lang="ru-RU" sz="3600" i="1" dirty="0" smtClean="0">
                <a:solidFill>
                  <a:schemeClr val="tx1"/>
                </a:solidFill>
              </a:rPr>
            </a:br>
            <a:r>
              <a:rPr lang="ru-RU" sz="3600" i="1" dirty="0" smtClean="0">
                <a:solidFill>
                  <a:schemeClr val="tx1"/>
                </a:solidFill>
              </a:rPr>
              <a:t>квалификационной категории</a:t>
            </a:r>
            <a:br>
              <a:rPr lang="ru-RU" sz="3600" i="1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Стаж педагогической деятельности -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     </a:t>
            </a:r>
            <a:r>
              <a:rPr lang="ru-RU" sz="3600" i="1" dirty="0" smtClean="0">
                <a:solidFill>
                  <a:schemeClr val="tx1"/>
                </a:solidFill>
              </a:rPr>
              <a:t>20 лет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179512" y="4437112"/>
            <a:ext cx="5184576" cy="144016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         </a:t>
            </a:r>
            <a:r>
              <a:rPr lang="ru-RU" sz="3600" b="1" dirty="0" err="1" smtClean="0"/>
              <a:t>Яловенко</a:t>
            </a:r>
            <a:r>
              <a:rPr lang="ru-RU" sz="3600" b="1" dirty="0" smtClean="0"/>
              <a:t> </a:t>
            </a:r>
          </a:p>
          <a:p>
            <a:r>
              <a:rPr lang="ru-RU" sz="3600" b="1" dirty="0" smtClean="0"/>
              <a:t>Татьяна Анатольевна</a:t>
            </a:r>
          </a:p>
          <a:p>
            <a:endParaRPr lang="ru-RU" dirty="0"/>
          </a:p>
        </p:txBody>
      </p:sp>
      <p:pic>
        <p:nvPicPr>
          <p:cNvPr id="1026" name="Picture 2" descr="C:\Users\САДИК\Desktop\1группа\P10404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4104456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ергей\Desktop\Новая папка (3)приз\P1040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04906">
            <a:off x="417551" y="628239"/>
            <a:ext cx="370892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35896" y="260649"/>
            <a:ext cx="4974704" cy="129614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     Целевые ориентиры на тапе         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      завершения дошкольного 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               образования: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283968" y="1556792"/>
            <a:ext cx="4326632" cy="4680521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 - </a:t>
            </a:r>
            <a:r>
              <a:rPr lang="ru-RU" sz="2400" dirty="0" smtClean="0">
                <a:solidFill>
                  <a:srgbClr val="FFC000"/>
                </a:solidFill>
              </a:rPr>
              <a:t>Ребенок </a:t>
            </a:r>
            <a:r>
              <a:rPr lang="ru-RU" sz="2400" dirty="0" smtClean="0">
                <a:solidFill>
                  <a:srgbClr val="FFC000"/>
                </a:solidFill>
              </a:rPr>
              <a:t>достаточно </a:t>
            </a:r>
            <a:r>
              <a:rPr lang="ru-RU" sz="2400" dirty="0" smtClean="0">
                <a:solidFill>
                  <a:srgbClr val="FFC000"/>
                </a:solidFill>
              </a:rPr>
              <a:t>хорошо </a:t>
            </a:r>
            <a:r>
              <a:rPr lang="ru-RU" sz="2400" dirty="0" smtClean="0">
                <a:solidFill>
                  <a:srgbClr val="FFC000"/>
                </a:solidFill>
              </a:rPr>
              <a:t>владеет устной речью, может выражать свои мысли и желания, может использовать речь </a:t>
            </a:r>
            <a:r>
              <a:rPr lang="ru-RU" sz="2400" dirty="0" smtClean="0">
                <a:solidFill>
                  <a:srgbClr val="FFC000"/>
                </a:solidFill>
              </a:rPr>
              <a:t>для выражения своих мыслей, чувств и желаний, построения речевого высказывания в ситуации общения, может выделять звуки в словах, у ребенка складываются предпосылки грамотности</a:t>
            </a:r>
            <a:endParaRPr lang="ru-RU" sz="2400" dirty="0" smtClean="0">
              <a:solidFill>
                <a:srgbClr val="FFC000"/>
              </a:solidFill>
            </a:endParaRPr>
          </a:p>
          <a:p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sz="1800" dirty="0" smtClean="0">
                <a:solidFill>
                  <a:srgbClr val="FFC000"/>
                </a:solidFill>
              </a:rPr>
              <a:t>глава </a:t>
            </a:r>
            <a:r>
              <a:rPr lang="en-US" sz="1800" dirty="0" smtClean="0">
                <a:solidFill>
                  <a:srgbClr val="FFC000"/>
                </a:solidFill>
              </a:rPr>
              <a:t>IV  </a:t>
            </a:r>
            <a:r>
              <a:rPr lang="ru-RU" sz="1800" dirty="0" smtClean="0">
                <a:solidFill>
                  <a:srgbClr val="FFC000"/>
                </a:solidFill>
              </a:rPr>
              <a:t>пункт 4.6</a:t>
            </a:r>
            <a:endParaRPr lang="ru-RU" sz="1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899592" y="332656"/>
          <a:ext cx="748883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6480720" cy="136815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Люди перестают мыслить, когда         	перестают читать.                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                                                  Д.Дидро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4077072"/>
            <a:ext cx="8003232" cy="223224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Учите ребенка облекать свои мысли в наилучшую форму. Идеальными образцами такой формы служат художественные произведения, как народные, так и авторские.</a:t>
            </a:r>
          </a:p>
          <a:p>
            <a:pPr>
              <a:buNone/>
            </a:pPr>
            <a:r>
              <a:rPr lang="ru-RU" dirty="0" smtClean="0"/>
              <a:t>                                        К.Д.Ушинский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260648"/>
            <a:ext cx="6059016" cy="1872208"/>
          </a:xfrm>
        </p:spPr>
        <p:txBody>
          <a:bodyPr>
            <a:normAutofit fontScale="85000" lnSpcReduction="20000"/>
          </a:bodyPr>
          <a:lstStyle/>
          <a:p>
            <a:pPr eaLnBrk="0" hangingPunct="0"/>
            <a:r>
              <a:rPr lang="ru-RU" sz="2800" dirty="0" smtClean="0">
                <a:cs typeface="Times New Roman" pitchFamily="18" charset="0"/>
              </a:rPr>
              <a:t>           Общение с книгой — </a:t>
            </a:r>
          </a:p>
          <a:p>
            <a:pPr eaLnBrk="0" hangingPunct="0"/>
            <a:r>
              <a:rPr lang="ru-RU" sz="2800" dirty="0" smtClean="0">
                <a:cs typeface="Times New Roman" pitchFamily="18" charset="0"/>
              </a:rPr>
              <a:t> высшая и  незаменимая форма</a:t>
            </a:r>
          </a:p>
          <a:p>
            <a:pPr eaLnBrk="0" hangingPunct="0"/>
            <a:r>
              <a:rPr lang="ru-RU" sz="2800" dirty="0" smtClean="0">
                <a:cs typeface="Times New Roman" pitchFamily="18" charset="0"/>
              </a:rPr>
              <a:t> интеллектуального развития человека.</a:t>
            </a:r>
            <a:endParaRPr lang="ru-RU" sz="2800" dirty="0" smtClean="0"/>
          </a:p>
          <a:p>
            <a:pPr eaLnBrk="0" hangingPunct="0"/>
            <a:r>
              <a:rPr lang="ru-RU" sz="2800" dirty="0" smtClean="0">
                <a:cs typeface="Times New Roman" pitchFamily="18" charset="0"/>
              </a:rPr>
              <a:t>                                                                                                          </a:t>
            </a:r>
            <a:endParaRPr lang="ru-RU" sz="2800" dirty="0" smtClean="0"/>
          </a:p>
          <a:p>
            <a:pPr eaLnBrk="0" hangingPunct="0"/>
            <a:r>
              <a:rPr lang="ru-RU" sz="2800" dirty="0" smtClean="0">
                <a:ea typeface="Calibri" pitchFamily="34" charset="0"/>
                <a:cs typeface="Times New Roman" pitchFamily="18" charset="0"/>
              </a:rPr>
              <a:t>                                      Твардовский А.Т.</a:t>
            </a:r>
            <a:r>
              <a:rPr lang="ru-RU" sz="2800" b="1" dirty="0" smtClean="0">
                <a:ea typeface="Calibri" pitchFamily="34" charset="0"/>
                <a:cs typeface="Times New Roman" pitchFamily="18" charset="0"/>
              </a:rPr>
              <a:t> 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980728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3300"/>
                </a:solidFill>
              </a:rPr>
              <a:t> </a:t>
            </a:r>
            <a:r>
              <a:rPr lang="ru-RU" sz="3200" i="1" dirty="0" smtClean="0">
                <a:solidFill>
                  <a:srgbClr val="FF3300"/>
                </a:solidFill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Проектная деятельность в ДОУ </a:t>
            </a:r>
            <a:r>
              <a:rPr lang="ru-RU" sz="3200" dirty="0" smtClean="0">
                <a:solidFill>
                  <a:srgbClr val="FFC000"/>
                </a:solidFill>
              </a:rPr>
              <a:t>– это способ организации педагогического процесса, основанный на сотрудничестве педагога и воспитанника, взаимодействии с окружающей средой, поэтапная практическая деятельность по достижению поставленной цели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3528" y="69631"/>
            <a:ext cx="8424936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3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Дети: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953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Развивать интерес к художественной литературе, совершенствовать навык слушания художественных произведений.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953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Формировать умение высказывать своё отношение к прочитанному, к поступкам. Воспитывать способность воспринимать красоту художественного произведения; любви к прекрасному, доброму, справедливому.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953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Продолжать знакомить с жанровыми особенностями сказок, рассказов, стихотворений.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953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Продолжать формировать навык выразительного чтения стихов.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953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Совершенствовать навык пересказа, развивать связную речь.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5536" y="805935"/>
            <a:ext cx="820891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91025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Родители: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910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3910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Формировать детско-родительские отношения за счет культуры домашнего чтения.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3910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Повышать педагогическую культуру родителей.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3910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Расширять поле активного общения с семьёй через совместную деятельность.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3910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Содействовать развитию отношений между семьями воспитанников.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43910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Повысить активность участия в совместных проектах.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Другая 1">
      <a:dk1>
        <a:sysClr val="windowText" lastClr="000000"/>
      </a:dk1>
      <a:lt1>
        <a:sysClr val="window" lastClr="FFFFFF"/>
      </a:lt1>
      <a:dk2>
        <a:srgbClr val="00B050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509</TotalTime>
  <Words>337</Words>
  <Application>Microsoft Office PowerPoint</Application>
  <PresentationFormat>Экран (4:3)</PresentationFormat>
  <Paragraphs>65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Техническая</vt:lpstr>
      <vt:lpstr>Управление образованием администрации Кировского района  г. Новосибирска  МКДОУ г.Новосибирска «Детский сад № 195 комбинированного вида» </vt:lpstr>
      <vt:lpstr>Речевое развитие дошкольников посредством проектного метода</vt:lpstr>
      <vt:lpstr>Должность –воспитатель первой квалификационной категории Стаж педагогической деятельности -       20 лет </vt:lpstr>
      <vt:lpstr>     Целевые ориентиры на тапе                  завершения дошкольного                   образования:</vt:lpstr>
      <vt:lpstr>Слайд 5</vt:lpstr>
      <vt:lpstr>Люди перестают мыслить, когда          перестают читать.                                                                    Д.Дидро </vt:lpstr>
      <vt:lpstr>Слайд 7</vt:lpstr>
      <vt:lpstr>Слайд 8</vt:lpstr>
      <vt:lpstr>Слайд 9</vt:lpstr>
      <vt:lpstr>Слайд 10</vt:lpstr>
      <vt:lpstr>             Требования к развивающей        предметно —пространственной среде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РЕАЛИЗАЦИЯ ПРОЕКТА</vt:lpstr>
      <vt:lpstr>Слайд 21</vt:lpstr>
      <vt:lpstr>Слайд 22</vt:lpstr>
      <vt:lpstr>         Работа с родителями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Сергей</cp:lastModifiedBy>
  <cp:revision>50</cp:revision>
  <dcterms:created xsi:type="dcterms:W3CDTF">2015-08-26T04:09:23Z</dcterms:created>
  <dcterms:modified xsi:type="dcterms:W3CDTF">2015-08-27T16:45:40Z</dcterms:modified>
</cp:coreProperties>
</file>